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4"/>
  </p:notes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14" autoAdjust="0"/>
    <p:restoredTop sz="94714" autoAdjust="0"/>
  </p:normalViewPr>
  <p:slideViewPr>
    <p:cSldViewPr>
      <p:cViewPr varScale="1">
        <p:scale>
          <a:sx n="93" d="100"/>
          <a:sy n="93" d="100"/>
        </p:scale>
        <p:origin x="-948" y="-96"/>
      </p:cViewPr>
      <p:guideLst>
        <p:guide orient="horz" pos="2160"/>
        <p:guide pos="2880"/>
      </p:guideLst>
    </p:cSldViewPr>
  </p:slideViewPr>
  <p:outlineViewPr>
    <p:cViewPr>
      <p:scale>
        <a:sx n="33" d="100"/>
        <a:sy n="33" d="100"/>
      </p:scale>
      <p:origin x="24" y="24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4E172AC-FBA0-4F99-8500-884D454A1A55}" type="datetimeFigureOut">
              <a:rPr lang="ru-RU"/>
              <a:pPr>
                <a:defRPr/>
              </a:pPr>
              <a:t>08.04.2012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8545340-506B-4F03-BC31-3BB9EC07C09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26D468-0D64-4DEE-8D21-5CE24255ED2E}" type="slidenum">
              <a:rPr lang="ru-RU"/>
              <a:pPr fontAlgn="base">
                <a:spcBef>
                  <a:spcPct val="0"/>
                </a:spcBef>
                <a:spcAft>
                  <a:spcPct val="0"/>
                </a:spcAft>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a:solidFill>
            <a:srgbClr val="FFFFFF">
              <a:alpha val="10001"/>
            </a:srgbClr>
          </a:solidFill>
        </p:spPr>
        <p:txBody>
          <a:bodyPr/>
          <a:lstStyle>
            <a:lvl1pPr algn="ct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3886200"/>
            <a:ext cx="6400800" cy="1752600"/>
          </a:xfrm>
          <a:noFill/>
        </p:spPr>
        <p:txBody>
          <a:bodyPr/>
          <a:lstStyle>
            <a:lvl1pPr marL="0" indent="0" algn="r">
              <a:buFontTx/>
              <a:buNone/>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07E28AC-62B7-4397-8A5F-5F4166C445B9}" type="datetimeFigureOut">
              <a:rPr lang="ru-RU"/>
              <a:pPr>
                <a:defRPr/>
              </a:pPr>
              <a:t>08.04.2012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C6F37E-5DD9-4D4D-A6EA-F89BF3507DE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A235DB7-7997-4666-A4A1-DAE823E5E820}" type="datetimeFigureOut">
              <a:rPr lang="ru-RU"/>
              <a:pPr>
                <a:defRPr/>
              </a:pPr>
              <a:t>08.04.2012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9AF6D9C-98ED-483A-88D3-C08B7F6C860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08F5C74-5069-493E-84AD-F65429331271}" type="datetimeFigureOut">
              <a:rPr lang="ru-RU"/>
              <a:pPr>
                <a:defRPr/>
              </a:pPr>
              <a:t>08.04.2012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211FD6-E75A-447C-B818-78E6228627C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1F879307-A9B0-4ADE-A0A6-2E5C9130A787}" type="datetimeFigureOut">
              <a:rPr lang="ru-RU"/>
              <a:pPr>
                <a:defRPr/>
              </a:pPr>
              <a:t>08.04.2012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6729A09-794F-45FE-9925-241062AEC65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104B132-C477-4678-9A9A-21357F9DEED0}" type="datetimeFigureOut">
              <a:rPr lang="ru-RU"/>
              <a:pPr>
                <a:defRPr/>
              </a:pPr>
              <a:t>08.04.2012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109350B-EF15-4A4D-B3A2-3BB6904FBD8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3163859B-2EE8-4F81-AC51-9C7A55ADFF3E}" type="datetimeFigureOut">
              <a:rPr lang="ru-RU"/>
              <a:pPr>
                <a:defRPr/>
              </a:pPr>
              <a:t>08.04.2012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4C93DA1-F507-43EF-9BAC-B97D5691826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1EAB4739-F715-4CA3-A9B5-3377A1832555}" type="datetimeFigureOut">
              <a:rPr lang="ru-RU"/>
              <a:pPr>
                <a:defRPr/>
              </a:pPr>
              <a:t>08.04.2012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47CB1D4-DEA4-48D5-AF87-E0987558BF7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4E4AABDB-EA0F-4DDF-A5F5-685E16123EF9}" type="datetimeFigureOut">
              <a:rPr lang="ru-RU"/>
              <a:pPr>
                <a:defRPr/>
              </a:pPr>
              <a:t>08.04.2012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D995F01-6E99-4F5A-80D5-AD173E859C3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AE953A2-12D8-46F1-B95B-E190BECA9303}" type="datetimeFigureOut">
              <a:rPr lang="ru-RU"/>
              <a:pPr>
                <a:defRPr/>
              </a:pPr>
              <a:t>08.04.2012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A21449B-341A-45FA-98DF-0D96D81D328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20D8B9F-0DAD-47EC-9D42-FC89A34F1CEE}" type="datetimeFigureOut">
              <a:rPr lang="ru-RU"/>
              <a:pPr>
                <a:defRPr/>
              </a:pPr>
              <a:t>08.04.2012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BC11728-C97D-4F21-9AAF-C4691A0DF71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0DC2BBA-3357-478C-81AE-AD53CF6DBCD1}" type="datetimeFigureOut">
              <a:rPr lang="ru-RU"/>
              <a:pPr>
                <a:defRPr/>
              </a:pPr>
              <a:t>08.04.2012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EA4CB61-F7ED-4104-BDA6-A77D33D1E36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solidFill>
            <a:srgbClr val="FFFFFF">
              <a:alpha val="10196"/>
            </a:srgb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1" smtClean="0">
                <a:solidFill>
                  <a:schemeClr val="bg1"/>
                </a:solidFill>
                <a:latin typeface="+mn-lt"/>
              </a:defRPr>
            </a:lvl1pPr>
          </a:lstStyle>
          <a:p>
            <a:pPr>
              <a:defRPr/>
            </a:pPr>
            <a:fld id="{27271AEC-2839-42D3-B768-E6A0F5D66137}" type="datetimeFigureOut">
              <a:rPr lang="ru-RU"/>
              <a:pPr>
                <a:defRPr/>
              </a:pPr>
              <a:t>08.04.2012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1">
                <a:solidFill>
                  <a:schemeClr val="bg1"/>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1" smtClean="0">
                <a:solidFill>
                  <a:schemeClr val="bg1"/>
                </a:solidFill>
                <a:latin typeface="+mn-lt"/>
              </a:defRPr>
            </a:lvl1pPr>
          </a:lstStyle>
          <a:p>
            <a:pPr>
              <a:defRPr/>
            </a:pPr>
            <a:fld id="{35A9230D-1F94-4E35-AF40-CFF2E1C2FB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r" rtl="0" fontAlgn="base">
        <a:spcBef>
          <a:spcPct val="0"/>
        </a:spcBef>
        <a:spcAft>
          <a:spcPct val="0"/>
        </a:spcAft>
        <a:defRPr sz="4400" b="1" i="1">
          <a:solidFill>
            <a:srgbClr val="663300"/>
          </a:solidFill>
          <a:latin typeface="+mj-lt"/>
          <a:ea typeface="+mj-ea"/>
          <a:cs typeface="+mj-cs"/>
        </a:defRPr>
      </a:lvl1pPr>
      <a:lvl2pPr algn="r" rtl="0" fontAlgn="base">
        <a:spcBef>
          <a:spcPct val="0"/>
        </a:spcBef>
        <a:spcAft>
          <a:spcPct val="0"/>
        </a:spcAft>
        <a:defRPr sz="4400" b="1" i="1">
          <a:solidFill>
            <a:srgbClr val="663300"/>
          </a:solidFill>
          <a:latin typeface="Century Gothic" pitchFamily="34" charset="0"/>
        </a:defRPr>
      </a:lvl2pPr>
      <a:lvl3pPr algn="r" rtl="0" fontAlgn="base">
        <a:spcBef>
          <a:spcPct val="0"/>
        </a:spcBef>
        <a:spcAft>
          <a:spcPct val="0"/>
        </a:spcAft>
        <a:defRPr sz="4400" b="1" i="1">
          <a:solidFill>
            <a:srgbClr val="663300"/>
          </a:solidFill>
          <a:latin typeface="Century Gothic" pitchFamily="34" charset="0"/>
        </a:defRPr>
      </a:lvl3pPr>
      <a:lvl4pPr algn="r" rtl="0" fontAlgn="base">
        <a:spcBef>
          <a:spcPct val="0"/>
        </a:spcBef>
        <a:spcAft>
          <a:spcPct val="0"/>
        </a:spcAft>
        <a:defRPr sz="4400" b="1" i="1">
          <a:solidFill>
            <a:srgbClr val="663300"/>
          </a:solidFill>
          <a:latin typeface="Century Gothic" pitchFamily="34" charset="0"/>
        </a:defRPr>
      </a:lvl4pPr>
      <a:lvl5pPr algn="r" rtl="0" fontAlgn="base">
        <a:spcBef>
          <a:spcPct val="0"/>
        </a:spcBef>
        <a:spcAft>
          <a:spcPct val="0"/>
        </a:spcAft>
        <a:defRPr sz="4400" b="1" i="1">
          <a:solidFill>
            <a:srgbClr val="663300"/>
          </a:solidFill>
          <a:latin typeface="Century Gothic" pitchFamily="34" charset="0"/>
        </a:defRPr>
      </a:lvl5pPr>
      <a:lvl6pPr marL="457200" algn="r" rtl="0" eaLnBrk="1" fontAlgn="base" hangingPunct="1">
        <a:spcBef>
          <a:spcPct val="0"/>
        </a:spcBef>
        <a:spcAft>
          <a:spcPct val="0"/>
        </a:spcAft>
        <a:defRPr sz="4400" b="1" i="1">
          <a:solidFill>
            <a:srgbClr val="663300"/>
          </a:solidFill>
          <a:latin typeface="Century Gothic" pitchFamily="34" charset="0"/>
        </a:defRPr>
      </a:lvl6pPr>
      <a:lvl7pPr marL="914400" algn="r" rtl="0" eaLnBrk="1" fontAlgn="base" hangingPunct="1">
        <a:spcBef>
          <a:spcPct val="0"/>
        </a:spcBef>
        <a:spcAft>
          <a:spcPct val="0"/>
        </a:spcAft>
        <a:defRPr sz="4400" b="1" i="1">
          <a:solidFill>
            <a:srgbClr val="663300"/>
          </a:solidFill>
          <a:latin typeface="Century Gothic" pitchFamily="34" charset="0"/>
        </a:defRPr>
      </a:lvl7pPr>
      <a:lvl8pPr marL="1371600" algn="r" rtl="0" eaLnBrk="1" fontAlgn="base" hangingPunct="1">
        <a:spcBef>
          <a:spcPct val="0"/>
        </a:spcBef>
        <a:spcAft>
          <a:spcPct val="0"/>
        </a:spcAft>
        <a:defRPr sz="4400" b="1" i="1">
          <a:solidFill>
            <a:srgbClr val="663300"/>
          </a:solidFill>
          <a:latin typeface="Century Gothic" pitchFamily="34" charset="0"/>
        </a:defRPr>
      </a:lvl8pPr>
      <a:lvl9pPr marL="1828800" algn="r" rtl="0" eaLnBrk="1" fontAlgn="base" hangingPunct="1">
        <a:spcBef>
          <a:spcPct val="0"/>
        </a:spcBef>
        <a:spcAft>
          <a:spcPct val="0"/>
        </a:spcAft>
        <a:defRPr sz="4400" b="1" i="1">
          <a:solidFill>
            <a:srgbClr val="663300"/>
          </a:solidFill>
          <a:latin typeface="Century Gothic" pitchFamily="34"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285750" y="357188"/>
            <a:ext cx="8229600" cy="2714625"/>
          </a:xfrm>
        </p:spPr>
        <p:txBody>
          <a:bodyPr/>
          <a:lstStyle/>
          <a:p>
            <a:r>
              <a:rPr lang="uk-UA" b="0" i="0" smtClean="0"/>
              <a:t/>
            </a:r>
            <a:br>
              <a:rPr lang="uk-UA" b="0" i="0" smtClean="0"/>
            </a:br>
            <a:r>
              <a:rPr lang="uk-UA" b="0" i="0" smtClean="0"/>
              <a:t>Порівняльний аналіз                       історичних подій,що  відбулися 150 років тому</a:t>
            </a:r>
            <a:endParaRPr lang="ru-RU" b="0" i="0" smtClean="0"/>
          </a:p>
        </p:txBody>
      </p:sp>
      <p:sp>
        <p:nvSpPr>
          <p:cNvPr id="14338" name="TextBox 7"/>
          <p:cNvSpPr txBox="1">
            <a:spLocks noChangeArrowheads="1"/>
          </p:cNvSpPr>
          <p:nvPr/>
        </p:nvSpPr>
        <p:spPr bwMode="auto">
          <a:xfrm>
            <a:off x="2214563" y="4429125"/>
            <a:ext cx="5786437" cy="1477963"/>
          </a:xfrm>
          <a:prstGeom prst="rect">
            <a:avLst/>
          </a:prstGeom>
          <a:noFill/>
          <a:ln w="9525">
            <a:noFill/>
            <a:miter lim="800000"/>
            <a:headEnd/>
            <a:tailEnd/>
          </a:ln>
        </p:spPr>
        <p:txBody>
          <a:bodyPr>
            <a:spAutoFit/>
          </a:bodyPr>
          <a:lstStyle/>
          <a:p>
            <a:r>
              <a:rPr lang="uk-UA">
                <a:latin typeface="Arno Pro Caption"/>
              </a:rPr>
              <a:t>Призентація Голубеннка Олександра</a:t>
            </a:r>
          </a:p>
          <a:p>
            <a:r>
              <a:rPr lang="uk-UA">
                <a:latin typeface="Arno Pro Caption"/>
              </a:rPr>
              <a:t>Учня 9 класу</a:t>
            </a:r>
          </a:p>
          <a:p>
            <a:r>
              <a:rPr lang="uk-UA">
                <a:latin typeface="Arno Pro Caption"/>
              </a:rPr>
              <a:t>Маринівська ЗОШ І-ІІІст.</a:t>
            </a:r>
          </a:p>
          <a:p>
            <a:r>
              <a:rPr lang="uk-UA">
                <a:latin typeface="Arno Pro Caption"/>
              </a:rPr>
              <a:t>Вчитель:</a:t>
            </a:r>
          </a:p>
          <a:p>
            <a:r>
              <a:rPr lang="uk-UA">
                <a:latin typeface="Arno Pro Caption"/>
              </a:rPr>
              <a:t>Данілевська І.А.</a:t>
            </a:r>
            <a:endParaRPr lang="ru-RU">
              <a:latin typeface="Arno Pro Captio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457200" y="214313"/>
            <a:ext cx="8229600" cy="6500812"/>
          </a:xfrm>
        </p:spPr>
        <p:txBody>
          <a:bodyPr/>
          <a:lstStyle/>
          <a:p>
            <a:r>
              <a:rPr lang="ru-RU" sz="1800" smtClean="0"/>
              <a:t>керівництвом нового головнокомандувача генерала </a:t>
            </a:r>
            <a:r>
              <a:rPr lang="ru-RU" sz="1800" i="1" u="sng" smtClean="0"/>
              <a:t>Улісса Гранта</a:t>
            </a:r>
            <a:r>
              <a:rPr lang="ru-RU" sz="1800" smtClean="0"/>
              <a:t> розпочали широкий наступ на Конфедерацію. Прагнучи відрізати від Півдня армію генерала Лі, яка перебувала в районі Річмонда, і зайти їй в тил, війська під командуванням генерала </a:t>
            </a:r>
            <a:r>
              <a:rPr lang="ru-RU" sz="1800" i="1" u="sng" smtClean="0"/>
              <a:t>Шермана</a:t>
            </a:r>
            <a:r>
              <a:rPr lang="ru-RU" sz="1800" smtClean="0"/>
              <a:t> провели славнозвісний «</a:t>
            </a:r>
            <a:r>
              <a:rPr lang="ru-RU" sz="1800" i="1" smtClean="0"/>
              <a:t>рейд до моря</a:t>
            </a:r>
            <a:r>
              <a:rPr lang="ru-RU" sz="1800" smtClean="0"/>
              <a:t>» від Міссісіпі до узбережжя Атлантичного океану - через Джорджію і Південну Каролі-ну. У вересні 1864 р. Шерман здобув Атланту, наприкінці року - Саванну, після чого вирушив на північ для з'єднання з генералом Грантом. </a:t>
            </a:r>
          </a:p>
          <a:p>
            <a:r>
              <a:rPr lang="ru-RU" sz="1800" smtClean="0"/>
              <a:t>Становище південців ставало катастрофічним. З квітня 1865 р. північани здобули столицю Конфедерації - Річмонд, а </a:t>
            </a:r>
            <a:r>
              <a:rPr lang="ru-RU" sz="1800" i="1" u="sng" smtClean="0"/>
              <a:t>9 квітня</a:t>
            </a:r>
            <a:r>
              <a:rPr lang="ru-RU" sz="1800" smtClean="0"/>
              <a:t>, оточені під </a:t>
            </a:r>
            <a:r>
              <a:rPr lang="ru-RU" sz="1800" i="1" u="sng" smtClean="0"/>
              <a:t>Аппоматтоксом</a:t>
            </a:r>
            <a:r>
              <a:rPr lang="ru-RU" sz="1800" smtClean="0"/>
              <a:t>, </a:t>
            </a:r>
            <a:r>
              <a:rPr lang="ru-RU" sz="1800" i="1" smtClean="0"/>
              <a:t>капітулювали війська генерала Лі</a:t>
            </a:r>
            <a:r>
              <a:rPr lang="ru-RU" sz="1800" smtClean="0"/>
              <a:t>. Війна скінчилась, єдність Федерації було відновлено. Проте перед американським урядом стояла ще низка невирішених завдань. Потрібно було узаконити звільнення рабів, забезпечити їх соціальну адаптацію (пристосування до нових умов вільного життя). Афроамериканці як нові громадяни мали здобути рівні з білими політичні права. </a:t>
            </a:r>
          </a:p>
          <a:p>
            <a:r>
              <a:rPr lang="ru-RU" sz="1800" smtClean="0"/>
              <a:t>Справжньою трагедією для американського народу стала смерть президента Авраама Лінкольна. Він був убитий у театрі актором </a:t>
            </a:r>
            <a:r>
              <a:rPr lang="ru-RU" sz="1800" i="1" smtClean="0"/>
              <a:t>Джоном Бутсом</a:t>
            </a:r>
            <a:r>
              <a:rPr lang="ru-RU" sz="1800" smtClean="0"/>
              <a:t>, що мстився за розгром Конфедерації і окупацію південних штатів. </a:t>
            </a:r>
          </a:p>
          <a:p>
            <a:endParaRPr lang="ru-RU" sz="1800" smtClean="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457200" y="214313"/>
            <a:ext cx="8229600" cy="6500812"/>
          </a:xfrm>
        </p:spPr>
        <p:txBody>
          <a:bodyPr/>
          <a:lstStyle/>
          <a:p>
            <a:r>
              <a:rPr lang="ru-RU" sz="1800" smtClean="0"/>
              <a:t>Лінкольн назавжди ввійшов в історію США як велика людина і політик, який вніс непересічний вклад в утвердження демократії і розвиток американської нації.</a:t>
            </a:r>
          </a:p>
        </p:txBody>
      </p:sp>
      <p:pic>
        <p:nvPicPr>
          <p:cNvPr id="4" name="Рисунок 3" descr="s_c37_0040171M.jpg"/>
          <p:cNvPicPr>
            <a:picLocks noChangeAspect="1"/>
          </p:cNvPicPr>
          <p:nvPr/>
        </p:nvPicPr>
        <p:blipFill>
          <a:blip r:embed="rId2"/>
          <a:stretch>
            <a:fillRect/>
          </a:stretch>
        </p:blipFill>
        <p:spPr>
          <a:xfrm>
            <a:off x="928662" y="1214422"/>
            <a:ext cx="7215238" cy="49727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457200" y="1071563"/>
            <a:ext cx="8229600" cy="5054600"/>
          </a:xfrm>
        </p:spPr>
        <p:txBody>
          <a:bodyPr/>
          <a:lstStyle/>
          <a:p>
            <a:r>
              <a:rPr lang="uk-UA" smtClean="0"/>
              <a:t>Висновок:</a:t>
            </a:r>
          </a:p>
          <a:p>
            <a:r>
              <a:rPr lang="uk-UA" sz="1800" smtClean="0"/>
              <a:t>Відміна кріпосного права в Російській імперії та скасування рабства в США позитивно вплинуло на подальше життя та розвиток цих країн.</a:t>
            </a:r>
            <a:endParaRPr lang="ru-RU" sz="1800" smtClean="0"/>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Abraham_Lincoln_head_on_shoulders_photo_portrait_2.jpg"/>
          <p:cNvPicPr>
            <a:picLocks noChangeAspect="1"/>
          </p:cNvPicPr>
          <p:nvPr/>
        </p:nvPicPr>
        <p:blipFill>
          <a:blip r:embed="rId2" cstate="print"/>
          <a:stretch>
            <a:fillRect/>
          </a:stretch>
        </p:blipFill>
        <p:spPr>
          <a:xfrm>
            <a:off x="557764" y="500042"/>
            <a:ext cx="3373355" cy="44291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pol18.jpg"/>
          <p:cNvPicPr>
            <a:picLocks noChangeAspect="1"/>
          </p:cNvPicPr>
          <p:nvPr/>
        </p:nvPicPr>
        <p:blipFill>
          <a:blip r:embed="rId3"/>
          <a:stretch>
            <a:fillRect/>
          </a:stretch>
        </p:blipFill>
        <p:spPr>
          <a:xfrm>
            <a:off x="4429124" y="642918"/>
            <a:ext cx="3654011" cy="47507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363" name="TextBox 4"/>
          <p:cNvSpPr txBox="1">
            <a:spLocks noChangeArrowheads="1"/>
          </p:cNvSpPr>
          <p:nvPr/>
        </p:nvSpPr>
        <p:spPr bwMode="auto">
          <a:xfrm>
            <a:off x="642938" y="5214938"/>
            <a:ext cx="3214687" cy="923925"/>
          </a:xfrm>
          <a:prstGeom prst="rect">
            <a:avLst/>
          </a:prstGeom>
          <a:noFill/>
          <a:ln w="9525">
            <a:noFill/>
            <a:miter lim="800000"/>
            <a:headEnd/>
            <a:tailEnd/>
          </a:ln>
        </p:spPr>
        <p:txBody>
          <a:bodyPr>
            <a:spAutoFit/>
          </a:bodyPr>
          <a:lstStyle/>
          <a:p>
            <a:r>
              <a:rPr lang="uk-UA">
                <a:latin typeface="Century Gothic" pitchFamily="34" charset="0"/>
              </a:rPr>
              <a:t>Авраам Лінкольн – президент США(1809-1865).</a:t>
            </a:r>
            <a:endParaRPr lang="ru-RU">
              <a:latin typeface="Century Gothic" pitchFamily="34" charset="0"/>
            </a:endParaRPr>
          </a:p>
        </p:txBody>
      </p:sp>
      <p:sp>
        <p:nvSpPr>
          <p:cNvPr id="15364" name="TextBox 7"/>
          <p:cNvSpPr txBox="1">
            <a:spLocks noChangeArrowheads="1"/>
          </p:cNvSpPr>
          <p:nvPr/>
        </p:nvSpPr>
        <p:spPr bwMode="auto">
          <a:xfrm>
            <a:off x="4572000" y="5643563"/>
            <a:ext cx="3500438" cy="646112"/>
          </a:xfrm>
          <a:prstGeom prst="rect">
            <a:avLst/>
          </a:prstGeom>
          <a:noFill/>
          <a:ln w="9525">
            <a:noFill/>
            <a:miter lim="800000"/>
            <a:headEnd/>
            <a:tailEnd/>
          </a:ln>
        </p:spPr>
        <p:txBody>
          <a:bodyPr>
            <a:spAutoFit/>
          </a:bodyPr>
          <a:lstStyle/>
          <a:p>
            <a:r>
              <a:rPr lang="uk-UA">
                <a:latin typeface="Century Gothic" pitchFamily="34" charset="0"/>
              </a:rPr>
              <a:t>Олександр ІІ – російський  імператор(1818-1881).</a:t>
            </a:r>
            <a:endParaRPr lang="ru-RU">
              <a:latin typeface="Century Gothic" pitchFamily="34" charset="0"/>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457200" y="357188"/>
            <a:ext cx="8229600" cy="6215062"/>
          </a:xfrm>
        </p:spPr>
        <p:txBody>
          <a:bodyPr/>
          <a:lstStyle/>
          <a:p>
            <a:r>
              <a:rPr lang="uk-UA" smtClean="0"/>
              <a:t>Передумови:</a:t>
            </a:r>
          </a:p>
          <a:p>
            <a:r>
              <a:rPr lang="ru-RU" sz="1800" smtClean="0"/>
              <a:t>Поразка Росії у Кримській війні та принизливі для неї умови Паризького мирного договору 1856 р. поставили перед імператором Олександром </a:t>
            </a:r>
            <a:r>
              <a:rPr lang="en-US" sz="1800" smtClean="0"/>
              <a:t>II </a:t>
            </a:r>
            <a:r>
              <a:rPr lang="ru-RU" sz="1800" smtClean="0"/>
              <a:t>складні проблеми. Однією з них було кріпосне право, оскільки Росія залишалась єдиною європейською країною, де використовувалася підневільна праця. Збереження кріпосного права в Російській імперії означало її невідворотне перетворення в майбутньому на другорядну державу. До того ж кріпосне право, володіння «хрещеною власністю», дуже схоже на рабство, викликало осуд своєю аморальністю.</a:t>
            </a:r>
          </a:p>
          <a:p>
            <a:r>
              <a:rPr lang="uk-UA" smtClean="0"/>
              <a:t>Скасування кріпосного права:</a:t>
            </a:r>
          </a:p>
          <a:p>
            <a:r>
              <a:rPr lang="ru-RU" sz="2000" smtClean="0"/>
              <a:t/>
            </a:r>
            <a:br>
              <a:rPr lang="ru-RU" sz="2000" smtClean="0"/>
            </a:br>
            <a:r>
              <a:rPr lang="ru-RU" sz="2000" smtClean="0"/>
              <a:t> </a:t>
            </a:r>
            <a:r>
              <a:rPr lang="ru-RU" sz="1800" smtClean="0"/>
              <a:t>19 лютого 1861 р. Олександр II затвердив «Положення», «Маніфест» та інші документи селянської реформи. «Положення» поширювалися на більшість губерній європейської Росії, в яких налічувалося близько 25 млн кріпосних селян. За «Маніфестом» вони отримували:</a:t>
            </a: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457200" y="214313"/>
            <a:ext cx="8229600" cy="6357937"/>
          </a:xfrm>
        </p:spPr>
        <p:txBody>
          <a:bodyPr/>
          <a:lstStyle/>
          <a:p>
            <a:r>
              <a:rPr lang="ru-RU" sz="1800" smtClean="0"/>
              <a:t>особисту свободу і деякі громадянські права, могли найматися на роботу на фабрики й заводи. У «Положеннях» визначалися окремі питання реформи: розміри земельних наділів, повинності, викупні операції та ін. Усі селянські дореформені наділи вважалися власністю поміщика і знаходились у селян на правах землекористування. За це вони виконували на користь поміщика низку повинностей і перебували на становищі «тимчасовозобов'язаних». Лише після викупу наділів селяни ставали їх власниками. До викупу вони виконували на користь поміщика повинності у вигляді оброку. Термін викупу землі селянами чітко не визначався, а його умови передбачали, що 75-80% вартості селянського наділу грошима або цінними паперами поміщикові виплачувала держава, решту — сам селянин. Виплачена поміщикові державою сума стягувалася з селянина протягом 49 років у розмірі 6% річних. Усього селянам довелося заплатити майже 1,5 млрд карбованців (за вартості землі близько 500 млн карбованців).</a:t>
            </a:r>
          </a:p>
          <a:p>
            <a:r>
              <a:rPr lang="ru-RU" sz="2000" smtClean="0"/>
              <a:t>Попри те, що після реформи 1861 р. збереглися великі поміщицькі землеволодіння (30 тис. поміщиків мали 95 млн десятин землі, в той час як 20 млн колишніх поміщицьких селян — 116 млн десятин), деяка залежність селян від</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457200" y="214313"/>
            <a:ext cx="8229600" cy="6357937"/>
          </a:xfrm>
        </p:spPr>
        <p:txBody>
          <a:bodyPr/>
          <a:lstStyle/>
          <a:p>
            <a:r>
              <a:rPr lang="ru-RU" sz="2000" smtClean="0"/>
              <a:t>поміщиків і дріб'язкова опіка з боку селянської «общини», селянська реформа створила умови для швидкого економічного розвитку країни. </a:t>
            </a:r>
          </a:p>
          <a:p>
            <a:r>
              <a:rPr lang="uk-UA" smtClean="0"/>
              <a:t>Передумови громадянської війни:</a:t>
            </a:r>
          </a:p>
          <a:p>
            <a:pPr>
              <a:buFontTx/>
              <a:buNone/>
            </a:pPr>
            <a:r>
              <a:rPr lang="uk-UA" sz="2000" smtClean="0"/>
              <a:t>        </a:t>
            </a:r>
            <a:r>
              <a:rPr lang="ru-RU" sz="2000" smtClean="0"/>
              <a:t>Обрання А. Лінкольна президентом стало приводом для заколоту в рабовласницьких штатах. Вісім з них, не змирившись із втратою політичної влади, оголосили про відокремлення від США. Вони створили конфедерацію з центром у Річмонді та обрали президентом плантатора Девіса. Заколотники оголосили, що керуватимуться переконанням: «Рабство — нормальне становище для негрів».</a:t>
            </a:r>
            <a:br>
              <a:rPr lang="ru-RU" sz="2000" smtClean="0"/>
            </a:br>
            <a:r>
              <a:rPr lang="ru-RU" sz="2000" smtClean="0"/>
              <a:t>     Після вступу Лінкольна на посаду президента війська конфедерації 12-13 квітня 1861 р. обстріляли та захопили форт Самтер поблизу Чарльстона.</a:t>
            </a:r>
            <a:br>
              <a:rPr lang="ru-RU" sz="2000" smtClean="0"/>
            </a:br>
            <a:r>
              <a:rPr lang="ru-RU" sz="2000" smtClean="0"/>
              <a:t>     15 квітня Лінкольн оголосив про набір ополчення чисельністю 75 тис. осіб. Так почалася громадянська війна (війна між громадянами однієї держави).</a:t>
            </a:r>
          </a:p>
          <a:p>
            <a:endParaRPr lang="ru-RU" sz="2000" smtClean="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4"/>
          <p:cNvSpPr>
            <a:spLocks noGrp="1"/>
          </p:cNvSpPr>
          <p:nvPr>
            <p:ph idx="1"/>
          </p:nvPr>
        </p:nvSpPr>
        <p:spPr>
          <a:xfrm>
            <a:off x="457200" y="142875"/>
            <a:ext cx="8229600" cy="6572250"/>
          </a:xfrm>
        </p:spPr>
        <p:txBody>
          <a:bodyPr/>
          <a:lstStyle/>
          <a:p>
            <a:r>
              <a:rPr lang="uk-UA" smtClean="0"/>
              <a:t>Військові дії:</a:t>
            </a:r>
          </a:p>
          <a:p>
            <a:r>
              <a:rPr lang="ru-RU" sz="1800" i="1" smtClean="0"/>
              <a:t>Хід військових дій</a:t>
            </a:r>
            <a:r>
              <a:rPr lang="ru-RU" sz="1800" smtClean="0"/>
              <a:t>. Військовий конфлікт між Північчю і Півднем ставав неминучим. Приводом до війни став обстріл і захоплення південцями </a:t>
            </a:r>
            <a:r>
              <a:rPr lang="ru-RU" sz="1800" i="1" smtClean="0"/>
              <a:t>форту Самтер</a:t>
            </a:r>
            <a:r>
              <a:rPr lang="ru-RU" sz="1800" smtClean="0"/>
              <a:t> поблизу узбережжя Південної Кароліни, залога якого зберігала вірність федеральному уряду. У квітні 1861 р. президент Лінкольн оголосив південні штати заколотниками і розпочав набір до ополчення. </a:t>
            </a:r>
          </a:p>
          <a:p>
            <a:r>
              <a:rPr lang="ru-RU" sz="1800" smtClean="0"/>
              <a:t>Перевага сил у війні була на боці Півночі. її населення становило понад 19 млн чол., в той час як Півдня - 12 млн (з яких майже третина була рабами). Північ могла виставити більше військ, на території Федерації зосереджувалася майже вся військова промисловість. Але північні штати не були готові до війни і на початку не використали свою перевагу в економічних і людських ресурсах. Більшість офіцерів і генералів американської армії були вихідцями з родин плантаторів і вступили до армії конфедератів. </a:t>
            </a:r>
          </a:p>
          <a:p>
            <a:r>
              <a:rPr lang="ru-RU" sz="1800" smtClean="0"/>
              <a:t>Напередодні війни на Південь було вивезено значну кількість зброї з військових складів. </a:t>
            </a:r>
            <a:endParaRPr lang="uk-UA" sz="1800" smtClean="0"/>
          </a:p>
          <a:p>
            <a:endParaRPr lang="ru-RU" sz="1800" smtClean="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428625" y="214313"/>
            <a:ext cx="8229600" cy="6500812"/>
          </a:xfrm>
        </p:spPr>
        <p:txBody>
          <a:bodyPr/>
          <a:lstStyle/>
          <a:p>
            <a:r>
              <a:rPr lang="ru-RU" sz="1800" smtClean="0"/>
              <a:t>Армія південців нарощувала свій потенціал і влітку 1861 р. налічувала 120 тис. чол. Тому на початковому етапі війни війська Півночі потерпіли невдачу. У першій же великій битві під </a:t>
            </a:r>
            <a:r>
              <a:rPr lang="ru-RU" sz="1800" i="1" smtClean="0"/>
              <a:t>Манассасом</a:t>
            </a:r>
            <a:r>
              <a:rPr lang="ru-RU" sz="1800" smtClean="0"/>
              <a:t> у липні 1861 р. воші зазнали поразки, яка ледве не призвела до падіння Вашингтона. Певною мірою поразки військ Федерації - під Манассасом і біля Болс-Блаффа поблизу Вашингтона - пояснювалися нерішучістю вищого командування. </a:t>
            </a:r>
          </a:p>
          <a:p>
            <a:r>
              <a:rPr lang="ru-RU" sz="1800" smtClean="0"/>
              <a:t>Генерал Мак-Клеллан вважав, що війну можна виграти, уникаючи великих битв. Він розробив </a:t>
            </a:r>
            <a:r>
              <a:rPr lang="ru-RU" sz="1800" i="1" u="sng" smtClean="0"/>
              <a:t>план «Анаконда»</a:t>
            </a:r>
            <a:r>
              <a:rPr lang="ru-RU" sz="1800" smtClean="0"/>
              <a:t>, суть якого полягала в оточенні штатів-заколотників і поступовому стискуванні кільця оточення до повно: капітуляції південців. З цією метою в 1862 р., наступаючи з півночі, армія генерала Гранта захопила територію вздовж р. Міссісіпі. Назустріч їй, здобувши Новий Орлеан, з півдня просувався десантний корпус генерала Бат-лера. Конфедерати були відрізані від Техасу і Луїзіани. Проте Мак-Клеллан зазнав цілковитої поразки в битві під Річ-мондом. Щоб зупинити наступ південців, довелось перекинути війська до Вашингтона. </a:t>
            </a:r>
          </a:p>
          <a:p>
            <a:endParaRPr lang="uk-UA" sz="1800" smtClean="0"/>
          </a:p>
        </p:txBody>
      </p:sp>
    </p:spTree>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428625" y="214313"/>
            <a:ext cx="8229600" cy="6500812"/>
          </a:xfrm>
        </p:spPr>
        <p:txBody>
          <a:bodyPr/>
          <a:lstStyle/>
          <a:p>
            <a:r>
              <a:rPr lang="ru-RU" sz="1800" smtClean="0"/>
              <a:t>Значну матеріальну допомогу Конфедерації надавав </a:t>
            </a:r>
            <a:r>
              <a:rPr lang="ru-RU" sz="1800" i="1" smtClean="0"/>
              <a:t>англійський уряд</a:t>
            </a:r>
            <a:r>
              <a:rPr lang="ru-RU" sz="1800" smtClean="0"/>
              <a:t>. Рабовласницький Південь був головним постачальником бавовни британській текстильній промисловості, та й розкол Сполучених Штатів давав можливість англійцям посилити свої позиції в Північній Америці. </a:t>
            </a:r>
          </a:p>
          <a:p>
            <a:r>
              <a:rPr lang="ru-RU" sz="1800" smtClean="0"/>
              <a:t>Воєнні невдачі Півночі були зумовлені і зволіканням федерального уряду з вирішенням питання про рабство. Лінкольн був змушений зважати на ту обставину, що </a:t>
            </a:r>
            <a:r>
              <a:rPr lang="ru-RU" sz="1800" i="1" smtClean="0"/>
              <a:t>частина рабовласницьких штатів не пристала до заколотників</a:t>
            </a:r>
            <a:r>
              <a:rPr lang="ru-RU" sz="1800" smtClean="0"/>
              <a:t>. Крім того, право на власність вважалося священним правом людини, а негри-раби - «</a:t>
            </a:r>
            <a:r>
              <a:rPr lang="ru-RU" sz="1800" i="1" smtClean="0"/>
              <a:t>різновидом приватної власності</a:t>
            </a:r>
            <a:r>
              <a:rPr lang="ru-RU" sz="1800" smtClean="0"/>
              <a:t>». Війна затягувалась. Впливові підприємницькі кола Півночі шляхом поступок прагнули досягти примирення з Півднем. Весь тягар війни ліг на плечі простого народу. Робітники і фермери гинули в боях, їх родини страждали від дорожнечі. Тим часом промисловці і фінансисти наживали величезні багатства за рахунок постачання армії зброєю, обмундируванням і продовольством. </a:t>
            </a:r>
          </a:p>
          <a:p>
            <a:r>
              <a:rPr lang="ru-RU" sz="1800" smtClean="0"/>
              <a:t>Федеральний уряд поступово усвідомлював, що війну, яка затяглася, можливо переможно закінчити, лише вдавшись до рішучих, радикальних заходів. У </a:t>
            </a:r>
            <a:r>
              <a:rPr lang="ru-RU" sz="1800" i="1" u="sng" smtClean="0"/>
              <a:t>1862 р</a:t>
            </a:r>
            <a:r>
              <a:rPr lang="ru-RU" sz="1800" smtClean="0"/>
              <a:t>. Конгрес запровадив нові податки на багатих і ухвалив </a:t>
            </a:r>
            <a:r>
              <a:rPr lang="ru-RU" sz="1800" i="1" smtClean="0"/>
              <a:t>закон про конфіскацію майна заколотників</a:t>
            </a:r>
            <a:r>
              <a:rPr lang="ru-RU" sz="1800" smtClean="0"/>
              <a:t>. </a:t>
            </a:r>
            <a:endParaRPr lang="ru-RU" smtClean="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457200" y="214313"/>
            <a:ext cx="8229600" cy="6500812"/>
          </a:xfrm>
        </p:spPr>
        <p:txBody>
          <a:bodyPr/>
          <a:lstStyle/>
          <a:p>
            <a:r>
              <a:rPr lang="ru-RU" sz="1800" i="1" u="sng" smtClean="0"/>
              <a:t>20 травня 1862 р</a:t>
            </a:r>
            <a:r>
              <a:rPr lang="ru-RU" sz="1800" smtClean="0"/>
              <a:t>. було прийнято закон про </a:t>
            </a:r>
            <a:r>
              <a:rPr lang="ru-RU" sz="1800" i="1" u="sng" smtClean="0"/>
              <a:t>гомстеди</a:t>
            </a:r>
            <a:r>
              <a:rPr lang="ru-RU" sz="1800" smtClean="0"/>
              <a:t> (гомстед - місце для поселення). Він давав можливість кожному американцю, у тому числі іммігрантам, безкоштовно отримати з державного фонду земельну ділянку в 160 акрів (близько 40 га). Сплачувати доводилося лише 10 доларів за земельне розмежування. Після п'ятирічного терміну обробки землі господар ставав її повноправним власником. </a:t>
            </a:r>
          </a:p>
          <a:p>
            <a:r>
              <a:rPr lang="ru-RU" sz="1800" i="1" u="sng" smtClean="0"/>
              <a:t>22 вересня 1862 р</a:t>
            </a:r>
            <a:r>
              <a:rPr lang="ru-RU" sz="1800" smtClean="0"/>
              <a:t>. Лінкольн видав президентську </a:t>
            </a:r>
            <a:r>
              <a:rPr lang="ru-RU" sz="1800" i="1" u="sng" smtClean="0"/>
              <a:t>прокламацію про звільнення всіх рабів</a:t>
            </a:r>
            <a:r>
              <a:rPr lang="ru-RU" sz="1800" smtClean="0"/>
              <a:t> </a:t>
            </a:r>
            <a:r>
              <a:rPr lang="ru-RU" sz="1800" i="1" smtClean="0"/>
              <a:t>з 1 січня 1863 р</a:t>
            </a:r>
            <a:r>
              <a:rPr lang="ru-RU" sz="1800" smtClean="0"/>
              <a:t>. Цим актом він порушив конституцію, що вимагала прийняття відповідної поправки. Проте прокламація президента мала величезне значення, і американський народ палко її вітав. Гомстед-акт і звільнення афроамериканців забезпечили президенту підтримку простого народу і колишніх рабів. До армії північан вступали тисячі добровольців, що забезпечило їй кількісну перевагу над конфедератами. Кількість солдатів-афроамериканців досягла 186 тис. чол., понад 30 тис. колишніх рабів служили на флоті. </a:t>
            </a:r>
          </a:p>
          <a:p>
            <a:r>
              <a:rPr lang="ru-RU" sz="1800" i="1" u="sng" smtClean="0"/>
              <a:t>Улітку 1863 р</a:t>
            </a:r>
            <a:r>
              <a:rPr lang="ru-RU" sz="1800" smtClean="0"/>
              <a:t>. у ході війни настав корінний перелам. Уже в липні в триденній битві під </a:t>
            </a:r>
            <a:r>
              <a:rPr lang="ru-RU" sz="1800" i="1" u="sng" smtClean="0"/>
              <a:t>Геттісбергом</a:t>
            </a:r>
            <a:r>
              <a:rPr lang="ru-RU" sz="1800" smtClean="0"/>
              <a:t> війська південців були розбиті і почали відступати. Майже одночасно армія генерала Гранта захопила Віксберг -головну твердиню конфедератів на Міссісіпі. </a:t>
            </a:r>
          </a:p>
          <a:p>
            <a:r>
              <a:rPr lang="ru-RU" sz="1800" smtClean="0"/>
              <a:t>Весною наступного року війська північан під загальним</a:t>
            </a:r>
          </a:p>
          <a:p>
            <a:endParaRPr lang="ru-RU" sz="1800" smtClean="0"/>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Parchment">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Parchment</Template>
  <TotalTime>727</TotalTime>
  <Words>1216</Words>
  <Application>Microsoft Office PowerPoint</Application>
  <PresentationFormat>Экран (4:3)</PresentationFormat>
  <Paragraphs>37</Paragraphs>
  <Slides>12</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12</vt:i4>
      </vt:variant>
    </vt:vector>
  </HeadingPairs>
  <TitlesOfParts>
    <vt:vector size="17" baseType="lpstr">
      <vt:lpstr>Century Gothic</vt:lpstr>
      <vt:lpstr>Arial</vt:lpstr>
      <vt:lpstr>Calibri</vt:lpstr>
      <vt:lpstr>Arno Pro Caption</vt:lpstr>
      <vt:lpstr>Parchment</vt:lpstr>
      <vt:lpstr> Порівняльний аналіз                       історичних подій,що  відбулися 150 років тому</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UserXP</cp:lastModifiedBy>
  <cp:revision>59</cp:revision>
  <dcterms:created xsi:type="dcterms:W3CDTF">2012-04-01T06:44:15Z</dcterms:created>
  <dcterms:modified xsi:type="dcterms:W3CDTF">2012-04-08T15:24:04Z</dcterms:modified>
</cp:coreProperties>
</file>